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8"/>
  </p:notesMasterIdLst>
  <p:handoutMasterIdLst>
    <p:handoutMasterId r:id="rId39"/>
  </p:handoutMasterIdLst>
  <p:sldIdLst>
    <p:sldId id="258" r:id="rId2"/>
    <p:sldId id="424" r:id="rId3"/>
    <p:sldId id="425" r:id="rId4"/>
    <p:sldId id="359" r:id="rId5"/>
    <p:sldId id="452" r:id="rId6"/>
    <p:sldId id="266" r:id="rId7"/>
    <p:sldId id="453" r:id="rId8"/>
    <p:sldId id="468" r:id="rId9"/>
    <p:sldId id="465" r:id="rId10"/>
    <p:sldId id="469" r:id="rId11"/>
    <p:sldId id="466" r:id="rId12"/>
    <p:sldId id="467" r:id="rId13"/>
    <p:sldId id="454" r:id="rId14"/>
    <p:sldId id="444" r:id="rId15"/>
    <p:sldId id="435" r:id="rId16"/>
    <p:sldId id="414" r:id="rId17"/>
    <p:sldId id="415" r:id="rId18"/>
    <p:sldId id="413" r:id="rId19"/>
    <p:sldId id="440" r:id="rId20"/>
    <p:sldId id="420" r:id="rId21"/>
    <p:sldId id="441" r:id="rId22"/>
    <p:sldId id="416" r:id="rId23"/>
    <p:sldId id="349" r:id="rId24"/>
    <p:sldId id="421" r:id="rId25"/>
    <p:sldId id="472" r:id="rId26"/>
    <p:sldId id="473" r:id="rId27"/>
    <p:sldId id="456" r:id="rId28"/>
    <p:sldId id="457" r:id="rId29"/>
    <p:sldId id="458" r:id="rId30"/>
    <p:sldId id="459" r:id="rId31"/>
    <p:sldId id="470" r:id="rId32"/>
    <p:sldId id="471" r:id="rId33"/>
    <p:sldId id="460" r:id="rId34"/>
    <p:sldId id="461" r:id="rId35"/>
    <p:sldId id="462" r:id="rId36"/>
    <p:sldId id="463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7417FD"/>
    <a:srgbClr val="CC00CC"/>
    <a:srgbClr val="DAE763"/>
    <a:srgbClr val="F2ECC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1029" autoAdjust="0"/>
    <p:restoredTop sz="86380" autoAdjust="0"/>
  </p:normalViewPr>
  <p:slideViewPr>
    <p:cSldViewPr>
      <p:cViewPr>
        <p:scale>
          <a:sx n="70" d="100"/>
          <a:sy n="70" d="100"/>
        </p:scale>
        <p:origin x="-11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88" y="3802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2"/>
    </p:cViewPr>
  </p:sorter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A34F3-E774-4BBC-938F-63A6B1303175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6414B-780E-45F8-B74A-83D17DFC43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7378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B6B28-7190-4B30-80D3-12FAC2873B21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28795-6192-45AB-9887-40672F7EEF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412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70C959-916D-4B23-974D-FA66654DACC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357158" y="0"/>
            <a:ext cx="8786842" cy="157161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МБОУ «Апастовская средняя общеобразовательная школа с углубленным изучением отдельных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предметов» Апастовского муниципального района РТ</a:t>
            </a:r>
            <a:endParaRPr lang="ru-RU" sz="28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ото школы для баннера-2014 (2)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28596" y="1643050"/>
            <a:ext cx="4643470" cy="371477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71472" y="1357298"/>
            <a:ext cx="85725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buNone/>
            </a:pPr>
            <a:endParaRPr lang="ru-RU" sz="4000" dirty="0" smtClean="0">
              <a:solidFill>
                <a:srgbClr val="7417FD"/>
              </a:solidFill>
            </a:endParaRPr>
          </a:p>
          <a:p>
            <a:pPr lvl="4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                                 </a:t>
            </a:r>
            <a:r>
              <a:rPr lang="ru-RU" sz="4000" b="1" dirty="0" smtClean="0">
                <a:solidFill>
                  <a:srgbClr val="FF0000"/>
                </a:solidFill>
              </a:rPr>
              <a:t>Школа                   </a:t>
            </a:r>
          </a:p>
          <a:p>
            <a:pPr lvl="4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                           Превосходства</a:t>
            </a:r>
          </a:p>
          <a:p>
            <a:pPr lvl="4"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                                      по направлению    </a:t>
            </a:r>
          </a:p>
          <a:p>
            <a:pPr lvl="4"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                                          проблемно-</a:t>
            </a:r>
          </a:p>
          <a:p>
            <a:pPr lvl="4"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                                      ориентированное     </a:t>
            </a:r>
          </a:p>
          <a:p>
            <a:pPr lvl="4"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                                              обучение</a:t>
            </a:r>
          </a:p>
          <a:p>
            <a:pPr lvl="4">
              <a:buNone/>
            </a:pPr>
            <a:endParaRPr lang="ru-RU" sz="3000" dirty="0" smtClean="0">
              <a:solidFill>
                <a:srgbClr val="7417FD"/>
              </a:solidFill>
            </a:endParaRPr>
          </a:p>
          <a:p>
            <a:r>
              <a:rPr lang="ru-RU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000" dirty="0">
              <a:solidFill>
                <a:srgbClr val="7417FD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Миссия школы: Создание условий для самореализации личности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2332037"/>
            <a:ext cx="4038600" cy="45259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Видение школы: Формирование  успешной личности</a:t>
            </a:r>
            <a:endParaRPr lang="ru-RU" sz="4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6314" y="2332037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ru-RU" sz="4000" dirty="0" smtClean="0"/>
              <a:t>Ценности школы:</a:t>
            </a:r>
          </a:p>
          <a:p>
            <a:pPr>
              <a:buFont typeface="Wingdings" pitchFamily="2" charset="2"/>
              <a:buChar char="§"/>
            </a:pPr>
            <a:r>
              <a:rPr lang="ru-RU" sz="4000" dirty="0" smtClean="0"/>
              <a:t>Здоровье</a:t>
            </a:r>
          </a:p>
          <a:p>
            <a:pPr>
              <a:buFont typeface="Wingdings" pitchFamily="2" charset="2"/>
              <a:buChar char="§"/>
            </a:pPr>
            <a:r>
              <a:rPr lang="ru-RU" sz="4000" dirty="0" smtClean="0"/>
              <a:t>Адаптивность</a:t>
            </a:r>
          </a:p>
          <a:p>
            <a:pPr>
              <a:buFont typeface="Wingdings" pitchFamily="2" charset="2"/>
              <a:buChar char="§"/>
            </a:pPr>
            <a:r>
              <a:rPr lang="ru-RU" sz="4000" dirty="0" smtClean="0"/>
              <a:t>Толерантность</a:t>
            </a:r>
          </a:p>
          <a:p>
            <a:pPr>
              <a:buFont typeface="Wingdings" pitchFamily="2" charset="2"/>
              <a:buChar char="§"/>
            </a:pPr>
            <a:r>
              <a:rPr lang="ru-RU" sz="4000" dirty="0" err="1" smtClean="0"/>
              <a:t>Креативность</a:t>
            </a:r>
            <a:endParaRPr lang="ru-RU" sz="4000" dirty="0" smtClean="0"/>
          </a:p>
          <a:p>
            <a:pPr>
              <a:buFont typeface="Wingdings" pitchFamily="2" charset="2"/>
              <a:buChar char="§"/>
            </a:pPr>
            <a:r>
              <a:rPr lang="ru-RU" sz="4000" dirty="0" smtClean="0"/>
              <a:t>Сотрудничество</a:t>
            </a:r>
          </a:p>
          <a:p>
            <a:pPr>
              <a:buFont typeface="Wingdings" pitchFamily="2" charset="2"/>
              <a:buChar char="§"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Задачи школы на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2017-2018 учебный год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1428736"/>
            <a:ext cx="8786842" cy="4357718"/>
          </a:xfrm>
        </p:spPr>
        <p:txBody>
          <a:bodyPr>
            <a:noAutofit/>
          </a:bodyPr>
          <a:lstStyle/>
          <a:p>
            <a:r>
              <a:rPr lang="ru-RU" sz="4000" dirty="0" smtClean="0"/>
              <a:t>Повышение качества образования и эффективности ВСОКО</a:t>
            </a:r>
          </a:p>
          <a:p>
            <a:r>
              <a:rPr lang="ru-RU" sz="4000" dirty="0" smtClean="0"/>
              <a:t>Развитие работы с одаренными детьми</a:t>
            </a:r>
          </a:p>
          <a:p>
            <a:r>
              <a:rPr lang="ru-RU" sz="4000" dirty="0" smtClean="0"/>
              <a:t>Распространение передового опыта в рамках реализации программы «Школа Превосходства»</a:t>
            </a:r>
            <a:endParaRPr lang="ru-RU" sz="4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3200" b="0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30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sz="4400" b="1" dirty="0" smtClean="0">
                <a:solidFill>
                  <a:srgbClr val="0000CC"/>
                </a:solidFill>
              </a:rPr>
              <a:t>Состав обучающихся</a:t>
            </a:r>
            <a:endParaRPr lang="ru-RU" sz="4400" b="1" dirty="0">
              <a:solidFill>
                <a:srgbClr val="0000CC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08855584"/>
              </p:ext>
            </p:extLst>
          </p:nvPr>
        </p:nvGraphicFramePr>
        <p:xfrm>
          <a:off x="357157" y="1643049"/>
          <a:ext cx="8358247" cy="3874644"/>
        </p:xfrm>
        <a:graphic>
          <a:graphicData uri="http://schemas.openxmlformats.org/drawingml/2006/table">
            <a:tbl>
              <a:tblPr/>
              <a:tblGrid>
                <a:gridCol w="2718290"/>
                <a:gridCol w="2902836"/>
                <a:gridCol w="2737121"/>
              </a:tblGrid>
              <a:tr h="1428761"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Учебный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обучающихся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 них, количество обучающихся приезжих из других  населенных пунктов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948"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2015-2016 </a:t>
                      </a:r>
                      <a:r>
                        <a:rPr lang="ru-RU" sz="2400" dirty="0" err="1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уч.г</a:t>
                      </a: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584 </a:t>
                      </a: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обучающихся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2400" dirty="0">
                        <a:solidFill>
                          <a:srgbClr val="0000CC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948"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2016-2017 </a:t>
                      </a:r>
                      <a:r>
                        <a:rPr lang="ru-RU" sz="2400" dirty="0" err="1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уч.г</a:t>
                      </a: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605 </a:t>
                      </a: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обучающихся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2400" dirty="0">
                        <a:solidFill>
                          <a:srgbClr val="0000CC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948"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2017-2018 </a:t>
                      </a:r>
                      <a:r>
                        <a:rPr lang="ru-RU" sz="2400" dirty="0" err="1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уч.г</a:t>
                      </a: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664 </a:t>
                      </a:r>
                      <a:r>
                        <a:rPr lang="ru-RU" sz="2400" dirty="0">
                          <a:solidFill>
                            <a:srgbClr val="0000CC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обучающихся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95250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339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1961" y="3"/>
            <a:ext cx="9175750" cy="6982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377513" y="1219830"/>
            <a:ext cx="8280920" cy="1080292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Подвоз организован для 76 учащихся: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pPr marL="742950" indent="-742950" algn="ctr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Старые </a:t>
            </a:r>
            <a:r>
              <a:rPr lang="ru-RU" sz="2400" b="1" dirty="0" err="1" smtClean="0">
                <a:solidFill>
                  <a:srgbClr val="002060"/>
                </a:solidFill>
              </a:rPr>
              <a:t>Енали</a:t>
            </a:r>
            <a:r>
              <a:rPr lang="ru-RU" sz="2400" b="1" dirty="0" smtClean="0">
                <a:solidFill>
                  <a:srgbClr val="002060"/>
                </a:solidFill>
              </a:rPr>
              <a:t> – 34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Чуру</a:t>
            </a:r>
            <a:r>
              <a:rPr lang="ru-RU" sz="2400" b="1" dirty="0" smtClean="0">
                <a:solidFill>
                  <a:srgbClr val="002060"/>
                </a:solidFill>
              </a:rPr>
              <a:t> –</a:t>
            </a:r>
            <a:r>
              <a:rPr lang="ru-RU" sz="2400" b="1" dirty="0" err="1" smtClean="0">
                <a:solidFill>
                  <a:srgbClr val="002060"/>
                </a:solidFill>
              </a:rPr>
              <a:t>Барышево</a:t>
            </a:r>
            <a:r>
              <a:rPr lang="ru-RU" sz="2400" b="1" dirty="0" smtClean="0">
                <a:solidFill>
                  <a:srgbClr val="002060"/>
                </a:solidFill>
              </a:rPr>
              <a:t>- 6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Танай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Тураево</a:t>
            </a:r>
            <a:r>
              <a:rPr lang="ru-RU" sz="2400" b="1" dirty="0" smtClean="0">
                <a:solidFill>
                  <a:srgbClr val="002060"/>
                </a:solidFill>
              </a:rPr>
              <a:t> – 7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Старые </a:t>
            </a:r>
            <a:r>
              <a:rPr lang="ru-RU" sz="2400" b="1" dirty="0" err="1" smtClean="0">
                <a:solidFill>
                  <a:srgbClr val="002060"/>
                </a:solidFill>
              </a:rPr>
              <a:t>Юмралы</a:t>
            </a:r>
            <a:r>
              <a:rPr lang="ru-RU" sz="2400" b="1" dirty="0" smtClean="0">
                <a:solidFill>
                  <a:srgbClr val="002060"/>
                </a:solidFill>
              </a:rPr>
              <a:t>- 6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Идряс-Теникеево</a:t>
            </a:r>
            <a:r>
              <a:rPr lang="ru-RU" sz="2400" b="1" dirty="0" smtClean="0">
                <a:solidFill>
                  <a:srgbClr val="002060"/>
                </a:solidFill>
              </a:rPr>
              <a:t>- 6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Мазиково</a:t>
            </a:r>
            <a:r>
              <a:rPr lang="ru-RU" sz="2400" b="1" dirty="0" smtClean="0">
                <a:solidFill>
                  <a:srgbClr val="002060"/>
                </a:solidFill>
              </a:rPr>
              <a:t>- 6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Курмашево</a:t>
            </a:r>
            <a:r>
              <a:rPr lang="ru-RU" sz="2400" b="1" dirty="0" smtClean="0">
                <a:solidFill>
                  <a:srgbClr val="002060"/>
                </a:solidFill>
              </a:rPr>
              <a:t> – 5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Булым-Булыхчи</a:t>
            </a:r>
            <a:r>
              <a:rPr lang="ru-RU" sz="2400" b="1" dirty="0" smtClean="0">
                <a:solidFill>
                  <a:srgbClr val="002060"/>
                </a:solidFill>
              </a:rPr>
              <a:t> – 5 учащихся</a:t>
            </a:r>
          </a:p>
          <a:p>
            <a:pPr marL="742950" indent="-742950" algn="ctr">
              <a:buAutoNum type="arabicPeriod"/>
            </a:pPr>
            <a:r>
              <a:rPr lang="ru-RU" sz="2400" b="1" dirty="0" err="1" smtClean="0">
                <a:solidFill>
                  <a:srgbClr val="002060"/>
                </a:solidFill>
              </a:rPr>
              <a:t>Табар</a:t>
            </a:r>
            <a:r>
              <a:rPr lang="ru-RU" sz="2400" b="1" dirty="0" smtClean="0">
                <a:solidFill>
                  <a:srgbClr val="002060"/>
                </a:solidFill>
              </a:rPr>
              <a:t> – </a:t>
            </a:r>
            <a:r>
              <a:rPr lang="ru-RU" sz="2400" b="1" dirty="0" err="1" smtClean="0">
                <a:solidFill>
                  <a:srgbClr val="002060"/>
                </a:solidFill>
              </a:rPr>
              <a:t>Черки</a:t>
            </a:r>
            <a:r>
              <a:rPr lang="ru-RU" sz="2400" b="1" dirty="0" smtClean="0">
                <a:solidFill>
                  <a:srgbClr val="002060"/>
                </a:solidFill>
              </a:rPr>
              <a:t>- 1 учащийся</a:t>
            </a:r>
          </a:p>
          <a:p>
            <a:pPr marL="742950" indent="-742950" algn="ctr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Внутренний маршрут по улицам </a:t>
            </a:r>
            <a:r>
              <a:rPr lang="ru-RU" sz="2400" b="1" dirty="0" err="1" smtClean="0">
                <a:solidFill>
                  <a:srgbClr val="002060"/>
                </a:solidFill>
              </a:rPr>
              <a:t>пгт</a:t>
            </a:r>
            <a:r>
              <a:rPr lang="ru-RU" sz="2400" b="1" dirty="0" smtClean="0">
                <a:solidFill>
                  <a:srgbClr val="002060"/>
                </a:solidFill>
              </a:rPr>
              <a:t> Апастово – 10 учащихся</a:t>
            </a:r>
          </a:p>
          <a:p>
            <a:pPr algn="ctr"/>
            <a:endParaRPr lang="ru-RU" sz="2000" dirty="0" smtClean="0">
              <a:solidFill>
                <a:srgbClr val="C00000"/>
              </a:solidFill>
            </a:endParaRPr>
          </a:p>
          <a:p>
            <a:pPr marL="742950" indent="-742950" algn="ctr">
              <a:buAutoNum type="arabicPeriod"/>
            </a:pPr>
            <a:endParaRPr lang="ru-RU" sz="2800" dirty="0" smtClean="0">
              <a:solidFill>
                <a:srgbClr val="C00000"/>
              </a:solidFill>
            </a:endParaRPr>
          </a:p>
          <a:p>
            <a:pPr marL="742950" indent="-742950" algn="ctr">
              <a:buAutoNum type="arabicPeriod"/>
            </a:pPr>
            <a:endParaRPr lang="ru-RU" sz="3200" dirty="0" smtClean="0">
              <a:solidFill>
                <a:srgbClr val="C00000"/>
              </a:solidFill>
            </a:endParaRPr>
          </a:p>
          <a:p>
            <a:pPr marL="742950" indent="-742950" algn="ctr">
              <a:buAutoNum type="arabicPeriod"/>
            </a:pPr>
            <a:endParaRPr lang="ru-RU" sz="4000" dirty="0" smtClean="0">
              <a:solidFill>
                <a:srgbClr val="C00000"/>
              </a:solidFill>
            </a:endParaRPr>
          </a:p>
          <a:p>
            <a:pPr algn="ctr"/>
            <a:endParaRPr lang="ru-RU" sz="4000" dirty="0">
              <a:solidFill>
                <a:srgbClr val="C00000"/>
              </a:solidFill>
            </a:endParaRPr>
          </a:p>
          <a:p>
            <a:pPr algn="ctr"/>
            <a:endParaRPr lang="ru-RU" sz="4000" dirty="0" smtClean="0">
              <a:solidFill>
                <a:srgbClr val="C00000"/>
              </a:solidFill>
            </a:endParaRPr>
          </a:p>
          <a:p>
            <a:pPr algn="ctr"/>
            <a:endParaRPr lang="ru-RU" sz="4000" dirty="0">
              <a:solidFill>
                <a:srgbClr val="C00000"/>
              </a:solidFill>
            </a:endParaRPr>
          </a:p>
          <a:p>
            <a:pPr algn="ctr"/>
            <a:endParaRPr lang="ru-RU" sz="4000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endParaRPr lang="ru-RU" sz="4000" dirty="0" smtClean="0">
              <a:solidFill>
                <a:srgbClr val="C00000"/>
              </a:solidFill>
            </a:endParaRPr>
          </a:p>
          <a:p>
            <a:pPr algn="ctr"/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148486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69" t="-25317" r="3548" b="-12151"/>
          <a:stretch>
            <a:fillRect/>
          </a:stretch>
        </p:blipFill>
        <p:spPr bwMode="auto">
          <a:xfrm>
            <a:off x="-136524" y="382589"/>
            <a:ext cx="9388475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-396552" y="6344413"/>
            <a:ext cx="9388475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405175" y="4581128"/>
            <a:ext cx="5566271" cy="2016125"/>
          </a:xfrm>
          <a:prstGeom prst="rect">
            <a:avLst/>
          </a:prstGeom>
          <a:ln>
            <a:noFill/>
          </a:ln>
          <a:effectLst/>
        </p:spPr>
        <p:txBody>
          <a:bodyPr lIns="91404" tIns="45702" rIns="91404" bIns="45702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endParaRPr lang="ru-RU" sz="2000" b="1" i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53903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0"/>
            <a:ext cx="5715008" cy="3914918"/>
          </a:xfrm>
        </p:spPr>
        <p:txBody>
          <a:bodyPr>
            <a:spAutoFit/>
          </a:bodyPr>
          <a:lstStyle/>
          <a:p>
            <a:pPr>
              <a:buNone/>
            </a:pPr>
            <a:endParaRPr lang="ru-RU" sz="30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sz="3000" b="1" dirty="0" smtClean="0">
                <a:solidFill>
                  <a:srgbClr val="7030A0"/>
                </a:solidFill>
              </a:rPr>
              <a:t>   </a:t>
            </a:r>
            <a:endParaRPr lang="ru-RU" sz="2400" dirty="0">
              <a:solidFill>
                <a:srgbClr val="7030A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sz="2400" dirty="0">
              <a:solidFill>
                <a:srgbClr val="7030A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sz="2000" dirty="0">
              <a:solidFill>
                <a:srgbClr val="7030A0"/>
              </a:solidFill>
            </a:endParaRPr>
          </a:p>
          <a:p>
            <a:pPr>
              <a:buNone/>
            </a:pPr>
            <a:endParaRPr lang="ru-RU" sz="20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sz="2000" dirty="0">
              <a:solidFill>
                <a:srgbClr val="7030A0"/>
              </a:solidFill>
            </a:endParaRPr>
          </a:p>
          <a:p>
            <a:pPr>
              <a:buNone/>
            </a:pPr>
            <a:endParaRPr lang="ru-RU" sz="2000" dirty="0" smtClean="0">
              <a:solidFill>
                <a:srgbClr val="7030A0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0" smtClean="0">
                <a:solidFill>
                  <a:schemeClr val="bg1"/>
                </a:solidFill>
              </a:rPr>
              <a:t/>
            </a:r>
            <a:br>
              <a:rPr lang="ru-RU" sz="3200" b="0" smtClean="0">
                <a:solidFill>
                  <a:schemeClr val="bg1"/>
                </a:solidFill>
              </a:rPr>
            </a:br>
            <a:endParaRPr lang="ru-RU" sz="3200" b="0" dirty="0">
              <a:solidFill>
                <a:schemeClr val="bg1"/>
              </a:solidFill>
            </a:endParaRPr>
          </a:p>
        </p:txBody>
      </p:sp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285720" y="357165"/>
            <a:ext cx="885828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Аттестация педагогических работников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i="1" dirty="0" smtClean="0">
              <a:solidFill>
                <a:srgbClr val="0000CC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Прошла</a:t>
            </a:r>
            <a:r>
              <a:rPr kumimoji="0" lang="ru-RU" sz="3200" b="1" i="1" u="none" strike="noStrike" cap="none" normalizeH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1" u="none" strike="noStrike" cap="none" normalizeH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первую категорию</a:t>
            </a:r>
            <a:r>
              <a:rPr lang="ru-RU" sz="3200" b="1" i="1" dirty="0" smtClean="0">
                <a:solidFill>
                  <a:srgbClr val="0000CC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-1 педагог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 Курсы повышения квалификации по персонифицированной </a:t>
            </a:r>
            <a:r>
              <a:rPr lang="ru-RU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системе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ru-RU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5 педагогов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Курсы повышения квалификации по программе дополнительного профессионального образования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– 15 педагогов</a:t>
            </a:r>
            <a:endParaRPr lang="ru-RU" sz="3200" b="1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428604"/>
            <a:ext cx="88582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00CC"/>
                </a:solidFill>
              </a:rPr>
              <a:t>Диагностика качества </a:t>
            </a:r>
            <a:r>
              <a:rPr lang="ru-RU" sz="4000" b="1" dirty="0" smtClean="0">
                <a:solidFill>
                  <a:srgbClr val="0000CC"/>
                </a:solidFill>
              </a:rPr>
              <a:t>обучения</a:t>
            </a:r>
          </a:p>
          <a:p>
            <a:pPr algn="ctr"/>
            <a:endParaRPr lang="ru-RU" sz="4000" b="1" dirty="0" smtClean="0">
              <a:solidFill>
                <a:srgbClr val="0000CC"/>
              </a:solidFill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С 11 января 2018 года с целью выявления качества знаний обучающихся и реализации основных образовательных программ проведены следующие  диагностические мероприятия:</a:t>
            </a:r>
            <a:endParaRPr lang="ru-RU" sz="3600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6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Школьный уровень: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Диагностические тестирования по русскому языку, математике и предметам по выбору  9, 11 классы.</a:t>
            </a:r>
          </a:p>
          <a:p>
            <a:endParaRPr lang="ru-RU" sz="3600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582737"/>
          </a:xfrm>
        </p:spPr>
        <p:txBody>
          <a:bodyPr>
            <a:normAutofit fontScale="90000"/>
          </a:bodyPr>
          <a:lstStyle/>
          <a:p>
            <a:r>
              <a:rPr lang="ru-RU" sz="4000" smtClean="0"/>
              <a:t>Результаты тестирований</a:t>
            </a:r>
            <a:br>
              <a:rPr lang="ru-RU" sz="4000" smtClean="0"/>
            </a:br>
            <a:r>
              <a:rPr lang="ru-RU" sz="4000" smtClean="0"/>
              <a:t>Русский язык</a:t>
            </a:r>
            <a:br>
              <a:rPr lang="ru-RU" sz="4000" smtClean="0"/>
            </a:br>
            <a:endParaRPr lang="ru-RU" sz="4000" smtClean="0"/>
          </a:p>
        </p:txBody>
      </p:sp>
      <p:graphicFrame>
        <p:nvGraphicFramePr>
          <p:cNvPr id="15413" name="Group 53"/>
          <p:cNvGraphicFramePr>
            <a:graphicFrameLocks noGrp="1"/>
          </p:cNvGraphicFramePr>
          <p:nvPr>
            <p:ph idx="1"/>
          </p:nvPr>
        </p:nvGraphicFramePr>
        <p:xfrm>
          <a:off x="500063" y="2143125"/>
          <a:ext cx="8072437" cy="1485900"/>
        </p:xfrm>
        <a:graphic>
          <a:graphicData uri="http://schemas.openxmlformats.org/drawingml/2006/table">
            <a:tbl>
              <a:tblPr/>
              <a:tblGrid>
                <a:gridCol w="2017712"/>
                <a:gridCol w="2019300"/>
                <a:gridCol w="2017713"/>
                <a:gridCol w="2017712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412" name="Group 52"/>
          <p:cNvGraphicFramePr>
            <a:graphicFrameLocks noGrp="1"/>
          </p:cNvGraphicFramePr>
          <p:nvPr/>
        </p:nvGraphicFramePr>
        <p:xfrm>
          <a:off x="571500" y="4143375"/>
          <a:ext cx="8229600" cy="1114425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класс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Т. №1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Т. №2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Т. №3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11а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11б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42748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58273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Результаты тестирований</a:t>
            </a:r>
            <a:br>
              <a:rPr lang="ru-RU" dirty="0" smtClean="0"/>
            </a:br>
            <a:r>
              <a:rPr lang="ru-RU" dirty="0" smtClean="0"/>
              <a:t>Математика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00125" y="1143000"/>
          <a:ext cx="6888163" cy="164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117"/>
                <a:gridCol w="1007802"/>
                <a:gridCol w="1223128"/>
                <a:gridCol w="1396419"/>
                <a:gridCol w="2051697"/>
              </a:tblGrid>
              <a:tr h="428612">
                <a:tc>
                  <a:txBody>
                    <a:bodyPr/>
                    <a:lstStyle/>
                    <a:p>
                      <a:endParaRPr lang="ru-RU" sz="1800" dirty="0" smtClean="0"/>
                    </a:p>
                    <a:p>
                      <a:endParaRPr lang="ru-RU" sz="1800" dirty="0"/>
                    </a:p>
                  </a:txBody>
                  <a:tcPr marL="91437" marR="91437" marT="45729" marB="4572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Т.№1</a:t>
                      </a:r>
                      <a:endParaRPr lang="ru-RU" sz="1800" dirty="0"/>
                    </a:p>
                  </a:txBody>
                  <a:tcPr marL="91437" marR="91437" marT="45729" marB="4572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Т.№2</a:t>
                      </a:r>
                      <a:endParaRPr lang="ru-RU" sz="1800" dirty="0"/>
                    </a:p>
                  </a:txBody>
                  <a:tcPr marL="91437" marR="91437" marT="45729" marB="4572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Т.№3</a:t>
                      </a:r>
                      <a:endParaRPr lang="ru-RU" sz="1800" dirty="0"/>
                    </a:p>
                  </a:txBody>
                  <a:tcPr marL="91437" marR="91437" marT="45729" marB="4572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Т.№4</a:t>
                      </a:r>
                      <a:endParaRPr lang="ru-RU" sz="1800" dirty="0"/>
                    </a:p>
                  </a:txBody>
                  <a:tcPr marL="91437" marR="91437" marT="45729" marB="45729"/>
                </a:tc>
              </a:tr>
              <a:tr h="33534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9" marB="457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2,9</a:t>
                      </a: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2,4</a:t>
                      </a: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3,05</a:t>
                      </a:r>
                    </a:p>
                  </a:txBody>
                  <a:tcPr marL="68578" marR="68578" marT="0" marB="0"/>
                </a:tc>
              </a:tr>
              <a:tr h="33534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9б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9" marB="457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2,4</a:t>
                      </a: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2,4</a:t>
                      </a: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3,2</a:t>
                      </a: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2,48</a:t>
                      </a:r>
                    </a:p>
                  </a:txBody>
                  <a:tcPr marL="68578" marR="68578" marT="0" marB="0"/>
                </a:tc>
              </a:tr>
              <a:tr h="33534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9" marB="457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2,2</a:t>
                      </a: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2,2</a:t>
                      </a: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2,3</a:t>
                      </a: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2,58</a:t>
                      </a:r>
                    </a:p>
                  </a:txBody>
                  <a:tcPr marL="68578" marR="68578" marT="0" marB="0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714375" y="2928938"/>
          <a:ext cx="7313613" cy="1482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324"/>
                <a:gridCol w="1321038"/>
                <a:gridCol w="1380867"/>
                <a:gridCol w="1380867"/>
                <a:gridCol w="1150723"/>
                <a:gridCol w="1265794"/>
              </a:tblGrid>
              <a:tr h="64035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класс</a:t>
                      </a:r>
                    </a:p>
                    <a:p>
                      <a:r>
                        <a:rPr lang="ru-RU" sz="1800" dirty="0" smtClean="0"/>
                        <a:t>(баз)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№1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№2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№3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Т.№4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Т.№5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</a:tr>
              <a:tr h="36591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11а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</a:tr>
              <a:tr h="47645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11б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3,6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3,5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3,5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3,6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4,2</a:t>
                      </a:r>
                      <a:endParaRPr lang="ru-RU" sz="1800" dirty="0"/>
                    </a:p>
                  </a:txBody>
                  <a:tcPr marL="91449" marR="91449" marT="45739" marB="45739"/>
                </a:tc>
              </a:tr>
            </a:tbl>
          </a:graphicData>
        </a:graphic>
      </p:graphicFrame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500063" y="4643438"/>
          <a:ext cx="8075612" cy="1381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8903"/>
                <a:gridCol w="2018903"/>
                <a:gridCol w="2018903"/>
                <a:gridCol w="2018903"/>
              </a:tblGrid>
              <a:tr h="63978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 класс</a:t>
                      </a:r>
                    </a:p>
                    <a:p>
                      <a:r>
                        <a:rPr lang="ru-RU" sz="1800" dirty="0" smtClean="0"/>
                        <a:t>(</a:t>
                      </a:r>
                      <a:r>
                        <a:rPr lang="ru-RU" sz="1800" dirty="0" err="1" smtClean="0"/>
                        <a:t>проф</a:t>
                      </a:r>
                      <a:r>
                        <a:rPr lang="ru-RU" sz="1800" dirty="0" smtClean="0"/>
                        <a:t>)</a:t>
                      </a:r>
                      <a:endParaRPr lang="ru-RU" sz="1800" dirty="0"/>
                    </a:p>
                  </a:txBody>
                  <a:tcPr marL="91444" marR="91444" marT="45699" marB="4569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Т.№1</a:t>
                      </a:r>
                      <a:endParaRPr lang="ru-RU" sz="1800" dirty="0"/>
                    </a:p>
                  </a:txBody>
                  <a:tcPr marL="91444" marR="91444" marT="45699" marB="4569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Т.№2</a:t>
                      </a:r>
                      <a:endParaRPr lang="ru-RU" sz="1800" dirty="0"/>
                    </a:p>
                  </a:txBody>
                  <a:tcPr marL="91444" marR="91444" marT="45699" marB="4569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Т.№3</a:t>
                      </a:r>
                      <a:endParaRPr lang="ru-RU" sz="1800" dirty="0"/>
                    </a:p>
                  </a:txBody>
                  <a:tcPr marL="91444" marR="91444" marT="45699" marB="45699"/>
                </a:tc>
              </a:tr>
              <a:tr h="37067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11а</a:t>
                      </a:r>
                      <a:endParaRPr lang="ru-RU" sz="1800" dirty="0"/>
                    </a:p>
                  </a:txBody>
                  <a:tcPr marL="91444" marR="91444" marT="45699" marB="4569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48,8</a:t>
                      </a:r>
                      <a:endParaRPr lang="ru-RU" sz="1800" dirty="0"/>
                    </a:p>
                  </a:txBody>
                  <a:tcPr marL="91444" marR="91444" marT="45699" marB="4569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46</a:t>
                      </a:r>
                      <a:endParaRPr lang="ru-RU" sz="1800" dirty="0"/>
                    </a:p>
                  </a:txBody>
                  <a:tcPr marL="91444" marR="91444" marT="45699" marB="4569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48</a:t>
                      </a:r>
                      <a:endParaRPr lang="ru-RU" sz="1800" dirty="0"/>
                    </a:p>
                  </a:txBody>
                  <a:tcPr marL="91444" marR="91444" marT="45699" marB="45699"/>
                </a:tc>
              </a:tr>
              <a:tr h="37067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11б</a:t>
                      </a:r>
                      <a:endParaRPr lang="ru-RU" sz="1800" dirty="0"/>
                    </a:p>
                  </a:txBody>
                  <a:tcPr marL="91444" marR="91444" marT="45699" marB="4569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36</a:t>
                      </a:r>
                      <a:endParaRPr lang="ru-RU" sz="1800" dirty="0"/>
                    </a:p>
                  </a:txBody>
                  <a:tcPr marL="91444" marR="91444" marT="45699" marB="4569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28</a:t>
                      </a:r>
                      <a:endParaRPr lang="ru-RU" sz="1800" dirty="0"/>
                    </a:p>
                  </a:txBody>
                  <a:tcPr marL="91444" marR="91444" marT="45699" marB="4569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27</a:t>
                      </a:r>
                      <a:endParaRPr lang="ru-RU" sz="1800" dirty="0"/>
                    </a:p>
                  </a:txBody>
                  <a:tcPr marL="91444" marR="91444" marT="45699" marB="4569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394387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Результаты тестирований</a:t>
            </a:r>
            <a:br>
              <a:rPr lang="ru-RU" dirty="0" smtClean="0"/>
            </a:br>
            <a:r>
              <a:rPr lang="ru-RU" sz="4000" dirty="0" smtClean="0"/>
              <a:t>Физика </a:t>
            </a:r>
            <a:endParaRPr lang="ru-RU" dirty="0"/>
          </a:p>
        </p:txBody>
      </p:sp>
      <p:graphicFrame>
        <p:nvGraphicFramePr>
          <p:cNvPr id="4" name="Group 53"/>
          <p:cNvGraphicFramePr>
            <a:graphicFrameLocks/>
          </p:cNvGraphicFramePr>
          <p:nvPr/>
        </p:nvGraphicFramePr>
        <p:xfrm>
          <a:off x="571472" y="1571612"/>
          <a:ext cx="7929561" cy="1114425"/>
        </p:xfrm>
        <a:graphic>
          <a:graphicData uri="http://schemas.openxmlformats.org/drawingml/2006/table">
            <a:tbl>
              <a:tblPr/>
              <a:tblGrid>
                <a:gridCol w="1982000"/>
                <a:gridCol w="1983560"/>
                <a:gridCol w="1982001"/>
                <a:gridCol w="1982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Т. №1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Т.№2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Т.№3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3,2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3,3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3,4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39,8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42,3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53,7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52"/>
          <p:cNvGraphicFramePr>
            <a:graphicFrameLocks noGrp="1"/>
          </p:cNvGraphicFramePr>
          <p:nvPr/>
        </p:nvGraphicFramePr>
        <p:xfrm>
          <a:off x="500034" y="4357694"/>
          <a:ext cx="8229600" cy="74295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класс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Т. №1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Т. №2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Т. №3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3,4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3,6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3,7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85786" y="3643314"/>
            <a:ext cx="3929090" cy="5715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dirty="0" smtClean="0"/>
              <a:t>Информатика </a:t>
            </a:r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eaLnBrk="1" hangingPunct="1"/>
            <a:r>
              <a:rPr lang="ru-RU" dirty="0" smtClean="0"/>
              <a:t>Результаты тестирований</a:t>
            </a:r>
            <a:br>
              <a:rPr lang="ru-RU" dirty="0" smtClean="0"/>
            </a:br>
            <a:r>
              <a:rPr lang="ru-RU" sz="4000" dirty="0" smtClean="0"/>
              <a:t>Обществознание и история</a:t>
            </a:r>
            <a:endParaRPr lang="ru-RU" dirty="0" smtClean="0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642938" y="1785938"/>
          <a:ext cx="7858124" cy="1463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2108"/>
                <a:gridCol w="1226954"/>
                <a:gridCol w="1964531"/>
                <a:gridCol w="1964531"/>
              </a:tblGrid>
              <a:tr h="36591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класс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Т.№1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Т.№2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Т.№3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9а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3,1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3,3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9б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2,5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2,9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3,2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9в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3,3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3,5</a:t>
                      </a:r>
                      <a:endParaRPr lang="ru-RU" sz="1800" dirty="0"/>
                    </a:p>
                  </a:txBody>
                  <a:tcPr marL="91439" marR="91439" marT="45740" marB="45740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500063" y="3500438"/>
          <a:ext cx="822960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6352"/>
                <a:gridCol w="1698448"/>
                <a:gridCol w="2057400"/>
                <a:gridCol w="2057400"/>
              </a:tblGrid>
              <a:tr h="3709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класс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№1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№2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№3</a:t>
                      </a:r>
                      <a:endParaRPr lang="ru-RU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11а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51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54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61</a:t>
                      </a:r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11б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54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34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48</a:t>
                      </a:r>
                      <a:endParaRPr lang="ru-RU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500063" y="4857750"/>
          <a:ext cx="822960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6352"/>
                <a:gridCol w="1698448"/>
                <a:gridCol w="2057400"/>
                <a:gridCol w="2057400"/>
              </a:tblGrid>
              <a:tr h="3709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класс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№1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№2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№3</a:t>
                      </a:r>
                      <a:endParaRPr lang="ru-RU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11а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 (история)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64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75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91</a:t>
                      </a:r>
                      <a:endParaRPr lang="ru-RU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11б (история)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56,5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57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57,2</a:t>
                      </a:r>
                      <a:endParaRPr lang="ru-RU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76147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58273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Результаты тестирований</a:t>
            </a:r>
            <a:br>
              <a:rPr lang="ru-RU" dirty="0" smtClean="0"/>
            </a:br>
            <a:r>
              <a:rPr lang="ru-RU" dirty="0" smtClean="0"/>
              <a:t>Химия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71500" y="1500188"/>
          <a:ext cx="807244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8110"/>
                <a:gridCol w="2018110"/>
                <a:gridCol w="2018110"/>
                <a:gridCol w="2018110"/>
              </a:tblGrid>
              <a:tr h="3709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класс</a:t>
                      </a:r>
                      <a:endParaRPr lang="ru-RU" sz="1800" dirty="0"/>
                    </a:p>
                  </a:txBody>
                  <a:tcPr marL="91439" marR="91439"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Т.№1</a:t>
                      </a:r>
                      <a:endParaRPr lang="ru-RU" sz="1800" dirty="0"/>
                    </a:p>
                  </a:txBody>
                  <a:tcPr marL="91439" marR="91439"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Т.№2</a:t>
                      </a:r>
                      <a:endParaRPr lang="ru-RU" sz="1800" dirty="0"/>
                    </a:p>
                  </a:txBody>
                  <a:tcPr marL="91439" marR="91439"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Т.№3</a:t>
                      </a:r>
                      <a:endParaRPr lang="ru-RU" sz="1800" dirty="0"/>
                    </a:p>
                  </a:txBody>
                  <a:tcPr marL="91439" marR="91439" marT="45733" marB="45733"/>
                </a:tc>
              </a:tr>
              <a:tr h="3709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9</a:t>
                      </a:r>
                      <a:endParaRPr lang="ru-RU" sz="1800" dirty="0"/>
                    </a:p>
                  </a:txBody>
                  <a:tcPr marL="91439" marR="91439"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3,45</a:t>
                      </a:r>
                      <a:endParaRPr lang="ru-RU" sz="1800" dirty="0"/>
                    </a:p>
                  </a:txBody>
                  <a:tcPr marL="91439" marR="91439"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3,8</a:t>
                      </a:r>
                      <a:endParaRPr lang="ru-RU" sz="1800" dirty="0"/>
                    </a:p>
                  </a:txBody>
                  <a:tcPr marL="91439" marR="91439"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4,1</a:t>
                      </a:r>
                      <a:endParaRPr lang="ru-RU" sz="1800" dirty="0"/>
                    </a:p>
                  </a:txBody>
                  <a:tcPr marL="91439" marR="91439" marT="45733" marB="45733"/>
                </a:tc>
              </a:tr>
              <a:tr h="3709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</a:t>
                      </a:r>
                      <a:endParaRPr lang="ru-RU" sz="1800" dirty="0"/>
                    </a:p>
                  </a:txBody>
                  <a:tcPr marL="91439" marR="91439"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60</a:t>
                      </a:r>
                      <a:endParaRPr lang="ru-RU" sz="1800" dirty="0"/>
                    </a:p>
                  </a:txBody>
                  <a:tcPr marL="91439" marR="91439"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65</a:t>
                      </a:r>
                      <a:endParaRPr lang="ru-RU" sz="1800" dirty="0"/>
                    </a:p>
                  </a:txBody>
                  <a:tcPr marL="91439" marR="91439"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71</a:t>
                      </a:r>
                      <a:endParaRPr lang="ru-RU" sz="1800" dirty="0"/>
                    </a:p>
                  </a:txBody>
                  <a:tcPr marL="91439" marR="91439" marT="45733" marB="45733"/>
                </a:tc>
              </a:tr>
            </a:tbl>
          </a:graphicData>
        </a:graphic>
      </p:graphicFrame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500063" y="3500438"/>
          <a:ext cx="822960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9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класс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№1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№2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№3</a:t>
                      </a:r>
                      <a:endParaRPr lang="ru-RU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9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3,3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3,5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11Б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50,7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smtClean="0"/>
                        <a:t>52,8</a:t>
                      </a:r>
                      <a:endParaRPr lang="ru-RU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53,4</a:t>
                      </a:r>
                      <a:endParaRPr lang="ru-RU" sz="18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2095" name="Прямоугольник 6"/>
          <p:cNvSpPr>
            <a:spLocks noChangeArrowheads="1"/>
          </p:cNvSpPr>
          <p:nvPr/>
        </p:nvSpPr>
        <p:spPr bwMode="auto">
          <a:xfrm>
            <a:off x="500063" y="2714625"/>
            <a:ext cx="24812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4000"/>
              <a:t>Биология</a:t>
            </a:r>
          </a:p>
        </p:txBody>
      </p:sp>
      <p:graphicFrame>
        <p:nvGraphicFramePr>
          <p:cNvPr id="7" name="Содержимое 3"/>
          <p:cNvGraphicFramePr>
            <a:graphicFrameLocks/>
          </p:cNvGraphicFramePr>
          <p:nvPr/>
        </p:nvGraphicFramePr>
        <p:xfrm>
          <a:off x="500063" y="5357813"/>
          <a:ext cx="8229600" cy="741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68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класс</a:t>
                      </a:r>
                      <a:endParaRPr lang="ru-RU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№1</a:t>
                      </a:r>
                      <a:endParaRPr lang="ru-RU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№2</a:t>
                      </a:r>
                      <a:endParaRPr lang="ru-RU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Т. №3</a:t>
                      </a:r>
                      <a:endParaRPr lang="ru-RU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9</a:t>
                      </a:r>
                      <a:endParaRPr lang="ru-RU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3,0</a:t>
                      </a:r>
                      <a:endParaRPr lang="ru-RU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3,3</a:t>
                      </a:r>
                      <a:endParaRPr lang="ru-RU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3,6</a:t>
                      </a:r>
                      <a:endParaRPr lang="ru-RU" sz="1800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2113" name="Прямоугольник 6"/>
          <p:cNvSpPr>
            <a:spLocks noChangeArrowheads="1"/>
          </p:cNvSpPr>
          <p:nvPr/>
        </p:nvSpPr>
        <p:spPr bwMode="auto">
          <a:xfrm>
            <a:off x="642938" y="4643438"/>
            <a:ext cx="24812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4000"/>
              <a:t>География </a:t>
            </a:r>
          </a:p>
        </p:txBody>
      </p:sp>
    </p:spTree>
    <p:extLst>
      <p:ext uri="{BB962C8B-B14F-4D97-AF65-F5344CB8AC3E}">
        <p14:creationId xmlns:p14="http://schemas.microsoft.com/office/powerpoint/2010/main" xmlns="" val="2060865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Диагностика качества обучения</a:t>
            </a:r>
            <a:br>
              <a:rPr lang="ru-RU" b="1" dirty="0" smtClean="0">
                <a:solidFill>
                  <a:srgbClr val="0000CC"/>
                </a:solidFill>
              </a:rPr>
            </a:br>
            <a:r>
              <a:rPr lang="ru-RU" b="1" dirty="0" smtClean="0">
                <a:solidFill>
                  <a:srgbClr val="0000CC"/>
                </a:solidFill>
              </a:rPr>
              <a:t>Федеральный  уровень: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484784"/>
            <a:ext cx="9429784" cy="521495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Всероссийские проверочные работы по английскому  языку в 11  классах;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Всероссийские проверочные работы по истории в 11  классах;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Результаты диагностик проанализированы  учителями, изучены на заседаниях методических объединений. </a:t>
            </a:r>
          </a:p>
          <a:p>
            <a:pPr marL="0" indent="0" algn="just">
              <a:buNone/>
            </a:pPr>
            <a:r>
              <a:rPr lang="ru-RU" dirty="0" smtClean="0"/>
              <a:t>На  заседании педагогического совета принято решение о целенаправленной работе каждого педагога по устранению выявленных пробелов в знаниях обучающихся.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858135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Платные образовательные услуги</a:t>
            </a: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1214422"/>
            <a:ext cx="8658196" cy="5214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dirty="0" smtClean="0"/>
              <a:t> </a:t>
            </a:r>
            <a:r>
              <a:rPr lang="ru-RU" sz="4000" b="1" dirty="0" smtClean="0">
                <a:solidFill>
                  <a:srgbClr val="002060"/>
                </a:solidFill>
              </a:rPr>
              <a:t>Октябрь – Декабрь 2017 года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Охват услугами  составляет – 104 учащихся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Английский с увлечением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Избранные вопросы математики</a:t>
            </a:r>
            <a:endParaRPr lang="en-US" sz="40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4000" b="1" dirty="0" smtClean="0">
                <a:solidFill>
                  <a:srgbClr val="0000CC"/>
                </a:solidFill>
              </a:rPr>
              <a:t>Февраль – май 2018 года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«Школа будущего первоклассника»- 77 дошкольников</a:t>
            </a:r>
          </a:p>
          <a:p>
            <a:endParaRPr lang="ru-RU" sz="40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Олимпиадное движение</a:t>
            </a:r>
            <a:br>
              <a:rPr lang="ru-RU" b="1" dirty="0" smtClean="0">
                <a:solidFill>
                  <a:srgbClr val="0000CC"/>
                </a:solidFill>
              </a:rPr>
            </a:br>
            <a:r>
              <a:rPr lang="ru-RU" b="1" dirty="0" smtClean="0">
                <a:solidFill>
                  <a:srgbClr val="0000CC"/>
                </a:solidFill>
              </a:rPr>
              <a:t>Итоги (7-11 классы) </a:t>
            </a: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714488"/>
            <a:ext cx="8072494" cy="464347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Международная олимпиада по татарскому языку и литературе </a:t>
            </a:r>
            <a:r>
              <a:rPr lang="ru-RU" dirty="0" smtClean="0">
                <a:solidFill>
                  <a:srgbClr val="002060"/>
                </a:solidFill>
              </a:rPr>
              <a:t>«</a:t>
            </a:r>
            <a:r>
              <a:rPr lang="ru-RU" dirty="0" err="1" smtClean="0">
                <a:solidFill>
                  <a:srgbClr val="002060"/>
                </a:solidFill>
              </a:rPr>
              <a:t>Беренчелек</a:t>
            </a:r>
            <a:r>
              <a:rPr lang="ru-RU" dirty="0" smtClean="0">
                <a:solidFill>
                  <a:srgbClr val="002060"/>
                </a:solidFill>
              </a:rPr>
              <a:t>» ,</a:t>
            </a:r>
            <a:r>
              <a:rPr lang="ru-RU" sz="3600" b="1" dirty="0" smtClean="0">
                <a:solidFill>
                  <a:srgbClr val="002060"/>
                </a:solidFill>
              </a:rPr>
              <a:t>Сафиуллин И</a:t>
            </a:r>
            <a:r>
              <a:rPr lang="ru-RU" sz="3600" dirty="0" smtClean="0">
                <a:solidFill>
                  <a:srgbClr val="002060"/>
                </a:solidFill>
              </a:rPr>
              <a:t>.(9А) -</a:t>
            </a:r>
            <a:r>
              <a:rPr lang="ru-RU" sz="3600" b="1" dirty="0" smtClean="0">
                <a:solidFill>
                  <a:srgbClr val="002060"/>
                </a:solidFill>
              </a:rPr>
              <a:t>2 место </a:t>
            </a:r>
            <a:endParaRPr lang="ru-RU" sz="4000" b="1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Участники </a:t>
            </a:r>
            <a:r>
              <a:rPr lang="en-US" dirty="0" smtClean="0">
                <a:solidFill>
                  <a:srgbClr val="002060"/>
                </a:solidFill>
              </a:rPr>
              <a:t>V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Республиканского лингвистического форума КФУ </a:t>
            </a:r>
            <a:r>
              <a:rPr lang="ru-RU" dirty="0" smtClean="0">
                <a:solidFill>
                  <a:srgbClr val="002060"/>
                </a:solidFill>
              </a:rPr>
              <a:t>«Объединяя языки и культуры», посвящённый году Л.Н.Толстого, </a:t>
            </a:r>
            <a:r>
              <a:rPr lang="ru-RU" dirty="0" err="1" smtClean="0">
                <a:solidFill>
                  <a:srgbClr val="002060"/>
                </a:solidFill>
              </a:rPr>
              <a:t>Гайнуллина</a:t>
            </a:r>
            <a:r>
              <a:rPr lang="ru-RU" dirty="0" smtClean="0">
                <a:solidFill>
                  <a:srgbClr val="002060"/>
                </a:solidFill>
              </a:rPr>
              <a:t> Р.(11А), </a:t>
            </a:r>
            <a:r>
              <a:rPr lang="ru-RU" dirty="0" err="1" smtClean="0">
                <a:solidFill>
                  <a:srgbClr val="002060"/>
                </a:solidFill>
              </a:rPr>
              <a:t>Хайруллин</a:t>
            </a:r>
            <a:r>
              <a:rPr lang="ru-RU" dirty="0" smtClean="0">
                <a:solidFill>
                  <a:srgbClr val="002060"/>
                </a:solidFill>
              </a:rPr>
              <a:t> Р.(8А)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Финалист 1 отборочного тура  и участница </a:t>
            </a:r>
            <a:r>
              <a:rPr lang="ru-RU" b="1" dirty="0" smtClean="0">
                <a:solidFill>
                  <a:srgbClr val="002060"/>
                </a:solidFill>
              </a:rPr>
              <a:t>Республиканской университетской олимпиады школьников по математике «Бельчонок»</a:t>
            </a:r>
            <a:r>
              <a:rPr lang="ru-RU" dirty="0" smtClean="0">
                <a:solidFill>
                  <a:srgbClr val="002060"/>
                </a:solidFill>
              </a:rPr>
              <a:t> Казанского государственного энергетического университета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Мухаметзянова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Лейсан</a:t>
            </a:r>
            <a:r>
              <a:rPr lang="ru-RU" dirty="0" smtClean="0">
                <a:solidFill>
                  <a:srgbClr val="002060"/>
                </a:solidFill>
              </a:rPr>
              <a:t>(7А)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Олимпиадное движение</a:t>
            </a:r>
            <a:br>
              <a:rPr lang="ru-RU" b="1" dirty="0" smtClean="0">
                <a:solidFill>
                  <a:srgbClr val="0000CC"/>
                </a:solidFill>
              </a:rPr>
            </a:br>
            <a:r>
              <a:rPr lang="ru-RU" b="1" dirty="0" smtClean="0">
                <a:solidFill>
                  <a:srgbClr val="0000CC"/>
                </a:solidFill>
              </a:rPr>
              <a:t>Итоги (1-6 классы)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229600" cy="5054617"/>
          </a:xfrm>
        </p:spPr>
        <p:txBody>
          <a:bodyPr>
            <a:normAutofit fontScale="77500" lnSpcReduction="20000"/>
          </a:bodyPr>
          <a:lstStyle/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Республиканская  очная олимпиада  по русскому языку для школьников 1-6 классов «Эрудит»</a:t>
            </a:r>
            <a:r>
              <a:rPr lang="ru-RU" b="1" dirty="0" smtClean="0">
                <a:solidFill>
                  <a:srgbClr val="002060"/>
                </a:solidFill>
              </a:rPr>
              <a:t> -1 победитель,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3 призёра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VIII Всероссийская олимпиада по татарскому языку «</a:t>
            </a:r>
            <a:r>
              <a:rPr lang="ru-RU" dirty="0" err="1" smtClean="0">
                <a:solidFill>
                  <a:srgbClr val="002060"/>
                </a:solidFill>
              </a:rPr>
              <a:t>Туган</a:t>
            </a:r>
            <a:r>
              <a:rPr lang="ru-RU" dirty="0" smtClean="0">
                <a:solidFill>
                  <a:srgbClr val="002060"/>
                </a:solidFill>
              </a:rPr>
              <a:t> тел</a:t>
            </a:r>
            <a:r>
              <a:rPr lang="ru-RU" b="1" dirty="0" smtClean="0">
                <a:solidFill>
                  <a:srgbClr val="002060"/>
                </a:solidFill>
              </a:rPr>
              <a:t>», 1 место</a:t>
            </a:r>
            <a:r>
              <a:rPr lang="ru-RU" dirty="0" smtClean="0">
                <a:solidFill>
                  <a:srgbClr val="002060"/>
                </a:solidFill>
              </a:rPr>
              <a:t>,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Габитова</a:t>
            </a:r>
            <a:r>
              <a:rPr lang="ru-RU" dirty="0" smtClean="0">
                <a:solidFill>
                  <a:srgbClr val="002060"/>
                </a:solidFill>
              </a:rPr>
              <a:t> Р.Р., 1б класс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На всероссийской предметной олимпиаде </a:t>
            </a:r>
            <a:r>
              <a:rPr lang="ru-RU" dirty="0" smtClean="0">
                <a:solidFill>
                  <a:srgbClr val="002060"/>
                </a:solidFill>
              </a:rPr>
              <a:t>по русскому языку, математике, окружающему миру, в рамках проекта «Страна талантов», организованный МО и Н РФ приняли активное участие 129 обучающихся 1-5 классов: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победителями федерального уровня стали </a:t>
            </a:r>
            <a:r>
              <a:rPr lang="ru-RU" b="1" dirty="0" smtClean="0">
                <a:solidFill>
                  <a:srgbClr val="002060"/>
                </a:solidFill>
              </a:rPr>
              <a:t>21 учеников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призёрами регионального уровня- </a:t>
            </a:r>
            <a:r>
              <a:rPr lang="ru-RU" b="1" dirty="0" smtClean="0">
                <a:solidFill>
                  <a:srgbClr val="002060"/>
                </a:solidFill>
              </a:rPr>
              <a:t>5 учеников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призёрами муниципального уровня- </a:t>
            </a:r>
            <a:r>
              <a:rPr lang="ru-RU" b="1" dirty="0" smtClean="0">
                <a:solidFill>
                  <a:srgbClr val="002060"/>
                </a:solidFill>
              </a:rPr>
              <a:t>2 ученика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          </a:t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solidFill>
                  <a:srgbClr val="0000CC"/>
                </a:solidFill>
              </a:rPr>
              <a:t>Командные достижения:</a:t>
            </a:r>
            <a:br>
              <a:rPr lang="ru-RU" sz="4000" b="1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</a:rPr>
              <a:t>IT- </a:t>
            </a:r>
            <a:r>
              <a:rPr lang="ru-RU" sz="4000" b="1" dirty="0" smtClean="0">
                <a:solidFill>
                  <a:srgbClr val="0000CC"/>
                </a:solidFill>
              </a:rPr>
              <a:t>направление</a:t>
            </a:r>
            <a:r>
              <a:rPr lang="ru-RU" sz="2800" b="1" dirty="0" smtClean="0">
                <a:solidFill>
                  <a:srgbClr val="0000CC"/>
                </a:solidFill>
              </a:rPr>
              <a:t/>
            </a:r>
            <a:br>
              <a:rPr lang="ru-RU" sz="2800" b="1" dirty="0" smtClean="0">
                <a:solidFill>
                  <a:srgbClr val="0000CC"/>
                </a:solidFill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endParaRPr lang="ru-R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357298"/>
            <a:ext cx="8086724" cy="5214974"/>
          </a:xfrm>
        </p:spPr>
        <p:txBody>
          <a:bodyPr>
            <a:normAutofit fontScale="92500" lnSpcReduction="20000"/>
          </a:bodyPr>
          <a:lstStyle/>
          <a:p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Региональный чемпионат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Junior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Skills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Республики Татарстан в компетенции "Мобильная робототехника 14+ ", 2 место, г. Н.Челны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Региональный чемпионат 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Junior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Skills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Республики Татарстан в компетенции «Сетевое и системное администрирование»«, 3 место, г.Казань</a:t>
            </a:r>
          </a:p>
          <a:p>
            <a:r>
              <a:rPr lang="tt-RU" sz="3500" dirty="0" smtClean="0">
                <a:solidFill>
                  <a:srgbClr val="002060"/>
                </a:solidFill>
              </a:rPr>
              <a:t>Участники регионального чемпионата  </a:t>
            </a:r>
            <a:r>
              <a:rPr lang="en-US" sz="3500" dirty="0" err="1" smtClean="0">
                <a:solidFill>
                  <a:srgbClr val="002060"/>
                </a:solidFill>
              </a:rPr>
              <a:t>JuniorSkills</a:t>
            </a:r>
            <a:r>
              <a:rPr lang="ru-RU" sz="3500" dirty="0" smtClean="0">
                <a:solidFill>
                  <a:srgbClr val="002060"/>
                </a:solidFill>
              </a:rPr>
              <a:t>     РТ в компетенции «Электромонтажные работы» </a:t>
            </a:r>
          </a:p>
          <a:p>
            <a:endParaRPr lang="ru-RU" sz="35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Командные достижения:           </a:t>
            </a:r>
            <a:r>
              <a:rPr lang="ru-RU" b="1" dirty="0" err="1" smtClean="0">
                <a:solidFill>
                  <a:srgbClr val="0000CC"/>
                </a:solidFill>
              </a:rPr>
              <a:t>В</a:t>
            </a:r>
            <a:r>
              <a:rPr lang="ru-RU" sz="3600" b="1" dirty="0" err="1" smtClean="0">
                <a:solidFill>
                  <a:srgbClr val="0000CC"/>
                </a:solidFill>
              </a:rPr>
              <a:t>оенно</a:t>
            </a:r>
            <a:r>
              <a:rPr lang="ru-RU" sz="3600" b="1" dirty="0" smtClean="0">
                <a:solidFill>
                  <a:srgbClr val="0000CC"/>
                </a:solidFill>
              </a:rPr>
              <a:t> – патриотическое направление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4286280"/>
          </a:xfrm>
        </p:spPr>
        <p:txBody>
          <a:bodyPr>
            <a:normAutofit fontScale="25000" lnSpcReduction="20000"/>
          </a:bodyPr>
          <a:lstStyle/>
          <a:p>
            <a:r>
              <a:rPr lang="ru-RU" sz="10400" b="1" dirty="0" smtClean="0">
                <a:solidFill>
                  <a:srgbClr val="002060"/>
                </a:solidFill>
              </a:rPr>
              <a:t>Республиканский конкурс юнармейцев «Доброе дело» - финалисты</a:t>
            </a:r>
            <a:endParaRPr lang="ru-RU" sz="10400" b="1" dirty="0" smtClean="0"/>
          </a:p>
          <a:p>
            <a:pPr>
              <a:buNone/>
            </a:pPr>
            <a:r>
              <a:rPr lang="ru-RU" sz="10400" b="1" dirty="0" smtClean="0">
                <a:solidFill>
                  <a:srgbClr val="002060"/>
                </a:solidFill>
              </a:rPr>
              <a:t>Команда «Факел»  заняла 1 место на  муниципальном этапе Республиканской военно-спортивной игры «Зарница». </a:t>
            </a:r>
            <a:endParaRPr lang="ru-RU" sz="10400" dirty="0" smtClean="0">
              <a:solidFill>
                <a:srgbClr val="002060"/>
              </a:solidFill>
            </a:endParaRPr>
          </a:p>
          <a:p>
            <a:r>
              <a:rPr lang="ru-RU" sz="10400" dirty="0" smtClean="0">
                <a:solidFill>
                  <a:srgbClr val="002060"/>
                </a:solidFill>
              </a:rPr>
              <a:t>В номинации «Визитная карточка» - 1 место</a:t>
            </a:r>
          </a:p>
          <a:p>
            <a:r>
              <a:rPr lang="ru-RU" sz="10400" dirty="0" smtClean="0">
                <a:solidFill>
                  <a:srgbClr val="002060"/>
                </a:solidFill>
              </a:rPr>
              <a:t>В номинации «Хорош в строю, силён в бою»- 1 место</a:t>
            </a:r>
          </a:p>
          <a:p>
            <a:r>
              <a:rPr lang="ru-RU" sz="10400" dirty="0" smtClean="0">
                <a:solidFill>
                  <a:srgbClr val="002060"/>
                </a:solidFill>
              </a:rPr>
              <a:t>В номинации «Меткий стрелок» – 1 место</a:t>
            </a:r>
          </a:p>
          <a:p>
            <a:r>
              <a:rPr lang="ru-RU" sz="10400" dirty="0" smtClean="0">
                <a:solidFill>
                  <a:srgbClr val="002060"/>
                </a:solidFill>
              </a:rPr>
              <a:t>В номинации «Отжимание»(девушки) – 2 место</a:t>
            </a:r>
          </a:p>
          <a:p>
            <a:r>
              <a:rPr lang="ru-RU" sz="10400" dirty="0" smtClean="0">
                <a:solidFill>
                  <a:srgbClr val="002060"/>
                </a:solidFill>
              </a:rPr>
              <a:t>В конкурсе «ОБЖ» – 1 место</a:t>
            </a:r>
          </a:p>
          <a:p>
            <a:r>
              <a:rPr lang="ru-RU" sz="10400" dirty="0" smtClean="0">
                <a:solidFill>
                  <a:srgbClr val="002060"/>
                </a:solidFill>
              </a:rPr>
              <a:t>В конкурсе «Разборка и сборка АК-74» – 1 место</a:t>
            </a:r>
          </a:p>
          <a:p>
            <a:pPr>
              <a:buNone/>
            </a:pPr>
            <a:r>
              <a:rPr lang="ru-RU" sz="10400" b="1" dirty="0" smtClean="0">
                <a:solidFill>
                  <a:srgbClr val="002060"/>
                </a:solidFill>
              </a:rPr>
              <a:t>В личном первенстве:</a:t>
            </a:r>
          </a:p>
          <a:p>
            <a:r>
              <a:rPr lang="ru-RU" sz="10400" dirty="0" err="1" smtClean="0">
                <a:solidFill>
                  <a:srgbClr val="002060"/>
                </a:solidFill>
              </a:rPr>
              <a:t>Нурмиева</a:t>
            </a:r>
            <a:r>
              <a:rPr lang="ru-RU" sz="10400" dirty="0" smtClean="0">
                <a:solidFill>
                  <a:srgbClr val="002060"/>
                </a:solidFill>
              </a:rPr>
              <a:t> И. в номинации «Отжимание»-1 место</a:t>
            </a:r>
          </a:p>
          <a:p>
            <a:r>
              <a:rPr lang="ru-RU" sz="10400" dirty="0" smtClean="0">
                <a:solidFill>
                  <a:srgbClr val="002060"/>
                </a:solidFill>
              </a:rPr>
              <a:t>Тагиров Т., </a:t>
            </a:r>
            <a:r>
              <a:rPr lang="ru-RU" sz="10400" dirty="0" err="1" smtClean="0">
                <a:solidFill>
                  <a:srgbClr val="002060"/>
                </a:solidFill>
              </a:rPr>
              <a:t>Галиева</a:t>
            </a:r>
            <a:r>
              <a:rPr lang="ru-RU" sz="10400" dirty="0" smtClean="0">
                <a:solidFill>
                  <a:srgbClr val="002060"/>
                </a:solidFill>
              </a:rPr>
              <a:t> Д. в номинации «Разборка и сборка АК-74» - 1 места</a:t>
            </a:r>
            <a:r>
              <a:rPr lang="ru-RU" sz="10400" b="1" dirty="0" smtClean="0">
                <a:solidFill>
                  <a:srgbClr val="002060"/>
                </a:solidFill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Autofit/>
          </a:bodyPr>
          <a:lstStyle/>
          <a:p>
            <a:r>
              <a:rPr lang="tt-RU" sz="28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tt-RU" sz="2800" dirty="0" smtClean="0">
                <a:latin typeface="Arial" pitchFamily="34" charset="0"/>
                <a:cs typeface="Arial" pitchFamily="34" charset="0"/>
              </a:rPr>
            </a:br>
            <a:r>
              <a:rPr lang="tt-RU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t-RU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</a:br>
            <a:r>
              <a:rPr lang="tt-RU" sz="4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Командные достижения: </a:t>
            </a:r>
            <a:r>
              <a:rPr lang="tt-RU" sz="4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Спортивное направление </a:t>
            </a:r>
            <a:r>
              <a:rPr lang="tt-RU" sz="4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tt-RU" sz="40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	</a:t>
            </a:r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В рамках 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Спартакиады  среди обучающихся общеобразовательных организаций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муниципального этапа соревнований </a:t>
            </a:r>
            <a:r>
              <a:rPr lang="tt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настольный теннис-СОШ-1 место, ООШ-1 место;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хоккей с шайбой – 1 место;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мини-футбол – команда юношей-1 место, команда девушек – 1 место.</a:t>
            </a:r>
          </a:p>
          <a:p>
            <a:pPr algn="just">
              <a:buNone/>
            </a:pPr>
            <a:r>
              <a:rPr lang="tt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Зональный этап соревнований:</a:t>
            </a:r>
          </a:p>
          <a:p>
            <a:r>
              <a:rPr lang="ru-RU" sz="3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В.Услон, мини -  футбол,  2 команды (девушек и юношей) – участие</a:t>
            </a:r>
          </a:p>
          <a:p>
            <a:pPr>
              <a:buNone/>
            </a:pPr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Региональные соревнования </a:t>
            </a:r>
            <a:r>
              <a:rPr lang="ru-RU" sz="33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 волейболу г.Буинск , команда девушек- 2 место</a:t>
            </a:r>
          </a:p>
          <a:p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Достижения: </a:t>
            </a:r>
            <a:br>
              <a:rPr lang="ru-RU" sz="4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</a:br>
            <a:r>
              <a:rPr lang="tt-RU" sz="4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Спортивное направление </a:t>
            </a:r>
            <a:r>
              <a:rPr lang="tt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tt-RU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Награждены з</a:t>
            </a:r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наками  ГТО: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Серебро </a:t>
            </a:r>
            <a:r>
              <a:rPr lang="ru-RU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 3 ученика,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Бронза</a:t>
            </a:r>
            <a:r>
              <a:rPr lang="ru-RU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 2 ученика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8194" name="Picture 2" descr="C:\Users\Комп\Downloads\IMG_20180318_092027.jpg"/>
          <p:cNvPicPr>
            <a:picLocks noChangeAspect="1" noChangeArrowheads="1"/>
          </p:cNvPicPr>
          <p:nvPr/>
        </p:nvPicPr>
        <p:blipFill>
          <a:blip r:embed="rId2" cstate="print"/>
          <a:srcRect l="12000"/>
          <a:stretch>
            <a:fillRect/>
          </a:stretch>
        </p:blipFill>
        <p:spPr bwMode="auto">
          <a:xfrm>
            <a:off x="5786446" y="2071678"/>
            <a:ext cx="3143240" cy="2009176"/>
          </a:xfrm>
          <a:prstGeom prst="rect">
            <a:avLst/>
          </a:prstGeom>
          <a:noFill/>
        </p:spPr>
      </p:pic>
      <p:pic>
        <p:nvPicPr>
          <p:cNvPr id="8195" name="Picture 3" descr="C:\Users\Комп\Downloads\IMG_20180318_092525.jpg"/>
          <p:cNvPicPr>
            <a:picLocks noChangeAspect="1" noChangeArrowheads="1"/>
          </p:cNvPicPr>
          <p:nvPr/>
        </p:nvPicPr>
        <p:blipFill>
          <a:blip r:embed="rId3" cstate="print"/>
          <a:srcRect l="5882" t="13943" r="9803" b="9367"/>
          <a:stretch>
            <a:fillRect/>
          </a:stretch>
        </p:blipFill>
        <p:spPr bwMode="auto">
          <a:xfrm>
            <a:off x="500034" y="3929066"/>
            <a:ext cx="3071834" cy="1571636"/>
          </a:xfrm>
          <a:prstGeom prst="rect">
            <a:avLst/>
          </a:prstGeom>
          <a:noFill/>
        </p:spPr>
      </p:pic>
      <p:pic>
        <p:nvPicPr>
          <p:cNvPr id="8196" name="Picture 4" descr="C:\Users\Комп\Downloads\IMG_20180318_0916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4357694"/>
            <a:ext cx="3428993" cy="192880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b="1" dirty="0" smtClean="0"/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4000" b="1" dirty="0" smtClean="0">
                <a:solidFill>
                  <a:srgbClr val="0000CC"/>
                </a:solidFill>
              </a:rPr>
              <a:t>Достижения обучающихся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u-RU" sz="3600" b="1" dirty="0" err="1" smtClean="0"/>
              <a:t>Илалова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Адиля</a:t>
            </a:r>
            <a:r>
              <a:rPr lang="ru-RU" sz="3600" b="1" dirty="0" smtClean="0"/>
              <a:t> ( 8Б) - победитель конкурсного отбора РТ среди учащихся 4 - 11-х классов за право участвовать в сезонной школе «</a:t>
            </a:r>
            <a:r>
              <a:rPr lang="ru-RU" sz="3600" b="1" dirty="0" err="1" smtClean="0"/>
              <a:t>IT&amp;Media</a:t>
            </a:r>
            <a:r>
              <a:rPr lang="ru-RU" sz="3600" b="1" dirty="0" smtClean="0"/>
              <a:t>». </a:t>
            </a:r>
            <a:endParaRPr lang="ru-RU" sz="3600" dirty="0" smtClean="0"/>
          </a:p>
          <a:p>
            <a:r>
              <a:rPr lang="ru-RU" sz="3600" b="1" dirty="0" smtClean="0"/>
              <a:t> Республиканский творческий конкурс  школьников 1-6 классов «Скоро Новый год!»- 30 победителей, 10 призёров.</a:t>
            </a:r>
            <a:endParaRPr lang="ru-RU" sz="3600" dirty="0" smtClean="0"/>
          </a:p>
          <a:p>
            <a:endParaRPr lang="ru-RU" sz="3600" dirty="0" smtClean="0"/>
          </a:p>
          <a:p>
            <a:r>
              <a:rPr lang="ru-RU" sz="3600" b="1" dirty="0" smtClean="0"/>
              <a:t>Муниципальный этап Всероссийского конкурса юных чтецов "Живая классика",1 место, </a:t>
            </a:r>
            <a:r>
              <a:rPr lang="ru-RU" sz="3600" b="1" dirty="0" err="1" smtClean="0"/>
              <a:t>Валеева</a:t>
            </a:r>
            <a:r>
              <a:rPr lang="ru-RU" sz="3600" b="1" dirty="0" smtClean="0"/>
              <a:t> К.(7Б), номинант- Хабибуллина Г.(8Б)</a:t>
            </a:r>
            <a:r>
              <a:rPr lang="ru-RU" sz="3600" dirty="0" smtClean="0"/>
              <a:t> </a:t>
            </a:r>
            <a:br>
              <a:rPr lang="ru-RU" sz="3600" dirty="0" smtClean="0"/>
            </a:b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Достижения обучающихся</a:t>
            </a:r>
            <a:endParaRPr lang="ru-RU" sz="3200" b="1" dirty="0">
              <a:solidFill>
                <a:srgbClr val="0000CC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785794"/>
            <a:ext cx="9144000" cy="6072206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22 обучающихся приняли участие на 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Межрегиональной НПК школьников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«Наука и общество: взгляд молодых исследователей».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Победитель -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Гибадуллина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Р (7А),</a:t>
            </a:r>
          </a:p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  призёры -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Латыпова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Р.(11А) , Сафиуллин И.(8А).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Фахрутдинов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Ильнур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 - участник  заочного этапа 6 республиканской конференции исследовательских краеведческих работ «Жить, помня о корнях своих..."</a:t>
            </a:r>
          </a:p>
          <a:p>
            <a:endParaRPr lang="ru-RU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C:\Users\Комп\Downloads\16855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5" y="3714752"/>
            <a:ext cx="3669599" cy="2418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-714404"/>
            <a:ext cx="9144000" cy="62865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Конкурс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профессионального мастерства «Учитель года  России» - Гумеров М.А., Хайрутдинова Р.Ш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.- участники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зонального этапа</a:t>
            </a:r>
            <a:r>
              <a:rPr lang="ru-RU" sz="3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sz="3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285852" y="0"/>
            <a:ext cx="6400800" cy="100013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00CC"/>
                </a:solidFill>
              </a:rPr>
              <a:t>Достижения педагогов</a:t>
            </a:r>
            <a:endParaRPr lang="ru-RU" sz="4000" dirty="0"/>
          </a:p>
        </p:txBody>
      </p:sp>
      <p:pic>
        <p:nvPicPr>
          <p:cNvPr id="3074" name="Picture 2" descr="C:\Users\Комп\Downloads\Гумеров М..jpg"/>
          <p:cNvPicPr>
            <a:picLocks noChangeAspect="1" noChangeArrowheads="1"/>
          </p:cNvPicPr>
          <p:nvPr/>
        </p:nvPicPr>
        <p:blipFill>
          <a:blip r:embed="rId2"/>
          <a:srcRect t="3571"/>
          <a:stretch>
            <a:fillRect/>
          </a:stretch>
        </p:blipFill>
        <p:spPr bwMode="auto">
          <a:xfrm>
            <a:off x="5572132" y="2571744"/>
            <a:ext cx="3000396" cy="3857650"/>
          </a:xfrm>
          <a:prstGeom prst="rect">
            <a:avLst/>
          </a:prstGeom>
          <a:noFill/>
        </p:spPr>
      </p:pic>
      <p:pic>
        <p:nvPicPr>
          <p:cNvPr id="3075" name="Picture 3" descr="C:\Users\Комп\Downloads\Хайрутдинова Р.Ш..jpg"/>
          <p:cNvPicPr>
            <a:picLocks noChangeAspect="1" noChangeArrowheads="1"/>
          </p:cNvPicPr>
          <p:nvPr/>
        </p:nvPicPr>
        <p:blipFill>
          <a:blip r:embed="rId3"/>
          <a:srcRect t="7291"/>
          <a:stretch>
            <a:fillRect/>
          </a:stretch>
        </p:blipFill>
        <p:spPr bwMode="auto">
          <a:xfrm>
            <a:off x="571472" y="2571744"/>
            <a:ext cx="3143272" cy="388544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Достижения педагогов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4572000" cy="550072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Воспитать человека» в номинации  «Классный руководитель года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»-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Галлямова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Г.Н.- победитель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зонального этапа.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Конкурс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«Педагог-психолог года» – Салаватуллина А.А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.- участник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зонального этапа</a:t>
            </a:r>
            <a:endParaRPr lang="ru-RU" sz="2800" dirty="0"/>
          </a:p>
        </p:txBody>
      </p:sp>
      <p:pic>
        <p:nvPicPr>
          <p:cNvPr id="5122" name="Picture 2" descr="C:\Users\Комп\Downloads\IMG-20180226-WA00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000108"/>
            <a:ext cx="4179105" cy="557214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Достижения педагогов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П</a:t>
            </a:r>
            <a:r>
              <a:rPr lang="tt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обедители в номинациях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муниципального этапа Всероссийского конкурса мастер-класса учителей родного языка и литературы «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Туган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тел»</a:t>
            </a:r>
            <a:r>
              <a:rPr lang="tt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Гумерова Р.А.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tt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Сафиуллина И.И.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0675" y="188640"/>
            <a:ext cx="5966666" cy="950970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Районный тур Республиканского конкурса «Замечательный вожатый» (24.01.2018)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Раиля\Desktop\Фотки\1 сентября\20170901_084510(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73600" y="-32647008"/>
            <a:ext cx="35070728" cy="2630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Раиля\Desktop\Новая папка (3)\IMG_20180124_144912_3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1285860"/>
            <a:ext cx="4035298" cy="403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Раиля\Desktop\Новая папка (3)\IMG_20180124_144912_3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6314" y="2571744"/>
            <a:ext cx="4000496" cy="400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0639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1728" y="188640"/>
            <a:ext cx="6676655" cy="83546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Акция «Кулинарные секреты» (6.03.2018)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Раиля\Desktop\Новая папка (3)\IMG_20180306_111548_9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0" y="3929066"/>
            <a:ext cx="2963532" cy="247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Раиля\Desktop\Новая папка (3)\IMG_20180306_111548_9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7818" y="1285860"/>
            <a:ext cx="2739154" cy="245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Раиля\Desktop\Новая папка (3)\IMG_20180306_111548_9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24" y="3929066"/>
            <a:ext cx="2643206" cy="251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Раиля\Desktop\Новая папка (3)\IMG_20180306_111548_94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1670" y="1357298"/>
            <a:ext cx="2924398" cy="242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0209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8794" y="357166"/>
            <a:ext cx="5970494" cy="83546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Урок Содружества (12.03.2018)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Раиля\Desktop\Новая папка (3)\IMG_20180312_122637_9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18" y="1412776"/>
            <a:ext cx="5857916" cy="481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5820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285728"/>
            <a:ext cx="8280920" cy="8354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Возложение цветов в рамках акции «Добрый Татарстан» (17.03.2018)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 descr="C:\Users\Раиля\Desktop\Новая папка (3)\IMG_20180316_133032_3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3348608" cy="334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Раиля\Desktop\Новая папка (3)\IMG_20180316_133032_3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3240" y="1714488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Раиля\Desktop\Новая папка (3)\IMG_20180316_133032_3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284984"/>
            <a:ext cx="3348608" cy="334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1798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dirty="0" smtClean="0"/>
              <a:t>Участники мероприятий в рамках акции “Мәрхәмәтле Татарстан”</a:t>
            </a:r>
            <a:endParaRPr lang="ru-RU" dirty="0"/>
          </a:p>
        </p:txBody>
      </p:sp>
      <p:pic>
        <p:nvPicPr>
          <p:cNvPr id="1026" name="Picture 2" descr="C:\Users\Комп\Downloads\IMG-20180318-WA003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85926"/>
            <a:ext cx="3500966" cy="2625725"/>
          </a:xfrm>
          <a:prstGeom prst="rect">
            <a:avLst/>
          </a:prstGeom>
          <a:noFill/>
        </p:spPr>
      </p:pic>
      <p:pic>
        <p:nvPicPr>
          <p:cNvPr id="1027" name="Picture 3" descr="C:\Users\Комп\Downloads\IMG-20180322-WA00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785926"/>
            <a:ext cx="3786182" cy="2571768"/>
          </a:xfrm>
          <a:prstGeom prst="rect">
            <a:avLst/>
          </a:prstGeom>
          <a:noFill/>
        </p:spPr>
      </p:pic>
      <p:pic>
        <p:nvPicPr>
          <p:cNvPr id="1028" name="Picture 4" descr="C:\Users\Комп\Downloads\IMG-20180322-WA00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4487151"/>
            <a:ext cx="4214842" cy="237084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Победители зонального тура фестиваля народного творчества «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Ватан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Комп\Downloads\IMG-20180323-WA00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8941" b="3717"/>
          <a:stretch>
            <a:fillRect/>
          </a:stretch>
        </p:blipFill>
        <p:spPr bwMode="auto">
          <a:xfrm>
            <a:off x="357158" y="1285860"/>
            <a:ext cx="2928958" cy="3500462"/>
          </a:xfrm>
          <a:prstGeom prst="rect">
            <a:avLst/>
          </a:prstGeom>
          <a:noFill/>
        </p:spPr>
      </p:pic>
      <p:pic>
        <p:nvPicPr>
          <p:cNvPr id="2051" name="Picture 3" descr="C:\Users\Комп\Downloads\IMG-20180323-WA0018.jpg"/>
          <p:cNvPicPr>
            <a:picLocks noChangeAspect="1" noChangeArrowheads="1"/>
          </p:cNvPicPr>
          <p:nvPr/>
        </p:nvPicPr>
        <p:blipFill>
          <a:blip r:embed="rId3"/>
          <a:srcRect t="19460" b="31960"/>
          <a:stretch>
            <a:fillRect/>
          </a:stretch>
        </p:blipFill>
        <p:spPr bwMode="auto">
          <a:xfrm>
            <a:off x="6000741" y="4143356"/>
            <a:ext cx="3143259" cy="2714644"/>
          </a:xfrm>
          <a:prstGeom prst="rect">
            <a:avLst/>
          </a:prstGeom>
          <a:noFill/>
        </p:spPr>
      </p:pic>
      <p:pic>
        <p:nvPicPr>
          <p:cNvPr id="2052" name="Picture 4" descr="C:\Users\Комп\Downloads\IMG-20180323-WA00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2412992"/>
            <a:ext cx="2500317" cy="444500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8794" y="357166"/>
            <a:ext cx="7215206" cy="83546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Школьный этап конкурса «Без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бергэ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(18.03.2018)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C:\Users\Раиля\Desktop\Новая папка (3)\IMG_20180320_132951_2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50" y="1357298"/>
            <a:ext cx="2357454" cy="235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Раиля\Desktop\Новая папка (3)\IMG_20180320_132951_2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1428737"/>
            <a:ext cx="2428891" cy="242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Комп\Downloads\IMG-20180323-WA00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3911206"/>
            <a:ext cx="3929058" cy="2946794"/>
          </a:xfrm>
          <a:prstGeom prst="rect">
            <a:avLst/>
          </a:prstGeom>
          <a:noFill/>
        </p:spPr>
      </p:pic>
      <p:pic>
        <p:nvPicPr>
          <p:cNvPr id="4099" name="Picture 3" descr="C:\Users\Комп\Downloads\IMG-20180323-WA002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4086230"/>
            <a:ext cx="3711157" cy="2771770"/>
          </a:xfrm>
          <a:prstGeom prst="rect">
            <a:avLst/>
          </a:prstGeom>
          <a:noFill/>
        </p:spPr>
      </p:pic>
      <p:pic>
        <p:nvPicPr>
          <p:cNvPr id="4100" name="Picture 4" descr="C:\Users\Комп\Downloads\IMG_20180318_093031.jpg"/>
          <p:cNvPicPr>
            <a:picLocks noChangeAspect="1" noChangeArrowheads="1"/>
          </p:cNvPicPr>
          <p:nvPr/>
        </p:nvPicPr>
        <p:blipFill>
          <a:blip r:embed="rId6" cstate="print"/>
          <a:srcRect l="5435" t="3382" r="3260" b="9661"/>
          <a:stretch>
            <a:fillRect/>
          </a:stretch>
        </p:blipFill>
        <p:spPr bwMode="auto">
          <a:xfrm>
            <a:off x="2857488" y="2285992"/>
            <a:ext cx="3643338" cy="19517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507790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55850" y="404664"/>
            <a:ext cx="6760565" cy="8354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Гала-концерт фестиваля «Созвездие-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Йолдызлык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(21.03.2018)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Раиля\Desktop\Новая папка (3)\IMG_20180322_080237_2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088" y="3356992"/>
            <a:ext cx="2982768" cy="298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Раиля\Desktop\Новая папка (3)\IMG_20180322_080237_2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356992"/>
            <a:ext cx="2970583" cy="297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Раиля\Desktop\Новая папка (3)\IMG_20180322_080237_2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3" y="1412775"/>
            <a:ext cx="2664292" cy="266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Раиля\Desktop\Новая папка (3)\IMG_20180322_080237_3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775"/>
            <a:ext cx="28083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942157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3648" y="220200"/>
            <a:ext cx="6978606" cy="8354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Обучающихся 3-х классов приняли в следопыты (10.01.2018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Раиля\Desktop\последние папки\Новая папка (2)\IMG-20180119-WA0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6984776" cy="523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5712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Раиля\Desktop\последние папки\Новая папка\20180119_1301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56992"/>
            <a:ext cx="4345604" cy="325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05538" y="476672"/>
            <a:ext cx="5970494" cy="8354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Активисты РДШ и наследники организовали следопытам игру по станциям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Раиля\Desktop\последние папки\Новая папка\20180116_1349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424" y="1502884"/>
            <a:ext cx="4320481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21644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2939</TotalTime>
  <Words>1234</Words>
  <Application>Microsoft Office PowerPoint</Application>
  <PresentationFormat>Экран (4:3)</PresentationFormat>
  <Paragraphs>335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МБОУ «Апастовская средняя общеобразовательная школа с углубленным изучением отдельных  предметов» Апастовского муниципального района РТ</vt:lpstr>
      <vt:lpstr>Миссия школы: Создание условий для самореализации личности</vt:lpstr>
      <vt:lpstr>Задачи школы на  2017-2018 учебный год</vt:lpstr>
      <vt:lpstr>Слайд 4</vt:lpstr>
      <vt:lpstr>Слайд 5</vt:lpstr>
      <vt:lpstr> </vt:lpstr>
      <vt:lpstr>Слайд 7</vt:lpstr>
      <vt:lpstr>Результаты тестирований Русский язык </vt:lpstr>
      <vt:lpstr>Результаты тестирований Математика  </vt:lpstr>
      <vt:lpstr>Результаты тестирований Физика </vt:lpstr>
      <vt:lpstr>Результаты тестирований Обществознание и история</vt:lpstr>
      <vt:lpstr>Результаты тестирований Химия </vt:lpstr>
      <vt:lpstr>Диагностика качества обучения Федеральный  уровень:</vt:lpstr>
      <vt:lpstr>Слайд 14</vt:lpstr>
      <vt:lpstr>Платные образовательные услуги</vt:lpstr>
      <vt:lpstr>Олимпиадное движение Итоги (7-11 классы) </vt:lpstr>
      <vt:lpstr>Олимпиадное движение Итоги (1-6 классы)</vt:lpstr>
      <vt:lpstr>               Командные достижения: IT- направление    </vt:lpstr>
      <vt:lpstr>Командные достижения:           Военно – патриотическое направление</vt:lpstr>
      <vt:lpstr>    Командные достижения: Спортивное направление   </vt:lpstr>
      <vt:lpstr> Достижения:  Спортивное направление  </vt:lpstr>
      <vt:lpstr>     Достижения обучающихся   </vt:lpstr>
      <vt:lpstr>Достижения обучающихся</vt:lpstr>
      <vt:lpstr>Конкурс профессионального мастерства «Учитель года  России» - Гумеров М.А., Хайрутдинова Р.Ш.- участники зонального этапа   </vt:lpstr>
      <vt:lpstr>Достижения педагогов </vt:lpstr>
      <vt:lpstr>Достижения педагогов </vt:lpstr>
      <vt:lpstr>Районный тур Республиканского конкурса «Замечательный вожатый» (24.01.2018)</vt:lpstr>
      <vt:lpstr>Слайд 28</vt:lpstr>
      <vt:lpstr>Слайд 29</vt:lpstr>
      <vt:lpstr>Слайд 30</vt:lpstr>
      <vt:lpstr>Участники мероприятий в рамках акции “Мәрхәмәтле Татарстан”</vt:lpstr>
      <vt:lpstr>Победители зонального тура фестиваля народного творчества «Ватан»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гузелия</dc:creator>
  <cp:lastModifiedBy>Комп</cp:lastModifiedBy>
  <cp:revision>343</cp:revision>
  <dcterms:created xsi:type="dcterms:W3CDTF">2014-12-17T07:53:42Z</dcterms:created>
  <dcterms:modified xsi:type="dcterms:W3CDTF">2018-03-23T09:41:26Z</dcterms:modified>
</cp:coreProperties>
</file>